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60" r:id="rId5"/>
    <p:sldId id="258"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72A0BFA-29EF-4047-9857-1F4E9BB6928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85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BB657-40E3-4E5C-9F2C-B5CEF8B8B1AA}"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A0BFA-29EF-4047-9857-1F4E9BB6928A}" type="slidenum">
              <a:rPr lang="en-US" smtClean="0"/>
              <a:t>‹#›</a:t>
            </a:fld>
            <a:endParaRPr lang="en-US"/>
          </a:p>
        </p:txBody>
      </p:sp>
    </p:spTree>
    <p:extLst>
      <p:ext uri="{BB962C8B-B14F-4D97-AF65-F5344CB8AC3E}">
        <p14:creationId xmlns:p14="http://schemas.microsoft.com/office/powerpoint/2010/main" val="96974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801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6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spTree>
    <p:extLst>
      <p:ext uri="{BB962C8B-B14F-4D97-AF65-F5344CB8AC3E}">
        <p14:creationId xmlns:p14="http://schemas.microsoft.com/office/powerpoint/2010/main" val="337272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82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92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8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86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spTree>
    <p:extLst>
      <p:ext uri="{BB962C8B-B14F-4D97-AF65-F5344CB8AC3E}">
        <p14:creationId xmlns:p14="http://schemas.microsoft.com/office/powerpoint/2010/main" val="374062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B657-40E3-4E5C-9F2C-B5CEF8B8B1AA}"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A0BFA-29EF-4047-9857-1F4E9BB6928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96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FBB657-40E3-4E5C-9F2C-B5CEF8B8B1AA}"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A0BFA-29EF-4047-9857-1F4E9BB6928A}" type="slidenum">
              <a:rPr lang="en-US" smtClean="0"/>
              <a:t>‹#›</a:t>
            </a:fld>
            <a:endParaRPr lang="en-US"/>
          </a:p>
        </p:txBody>
      </p:sp>
    </p:spTree>
    <p:extLst>
      <p:ext uri="{BB962C8B-B14F-4D97-AF65-F5344CB8AC3E}">
        <p14:creationId xmlns:p14="http://schemas.microsoft.com/office/powerpoint/2010/main" val="228021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FBB657-40E3-4E5C-9F2C-B5CEF8B8B1AA}"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A0BFA-29EF-4047-9857-1F4E9BB6928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03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FBB657-40E3-4E5C-9F2C-B5CEF8B8B1AA}"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A0BFA-29EF-4047-9857-1F4E9BB6928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17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BB657-40E3-4E5C-9F2C-B5CEF8B8B1AA}"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A0BFA-29EF-4047-9857-1F4E9BB6928A}" type="slidenum">
              <a:rPr lang="en-US" smtClean="0"/>
              <a:t>‹#›</a:t>
            </a:fld>
            <a:endParaRPr lang="en-US"/>
          </a:p>
        </p:txBody>
      </p:sp>
    </p:spTree>
    <p:extLst>
      <p:ext uri="{BB962C8B-B14F-4D97-AF65-F5344CB8AC3E}">
        <p14:creationId xmlns:p14="http://schemas.microsoft.com/office/powerpoint/2010/main" val="76759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BB657-40E3-4E5C-9F2C-B5CEF8B8B1AA}"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A0BFA-29EF-4047-9857-1F4E9BB6928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34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BB657-40E3-4E5C-9F2C-B5CEF8B8B1AA}"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A0BFA-29EF-4047-9857-1F4E9BB6928A}" type="slidenum">
              <a:rPr lang="en-US" smtClean="0"/>
              <a:t>‹#›</a:t>
            </a:fld>
            <a:endParaRPr lang="en-US"/>
          </a:p>
        </p:txBody>
      </p:sp>
    </p:spTree>
    <p:extLst>
      <p:ext uri="{BB962C8B-B14F-4D97-AF65-F5344CB8AC3E}">
        <p14:creationId xmlns:p14="http://schemas.microsoft.com/office/powerpoint/2010/main" val="196144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FBB657-40E3-4E5C-9F2C-B5CEF8B8B1AA}" type="datetimeFigureOut">
              <a:rPr lang="en-US" smtClean="0"/>
              <a:t>3/19/2022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2A0BFA-29EF-4047-9857-1F4E9BB6928A}" type="slidenum">
              <a:rPr lang="en-US" smtClean="0"/>
              <a:t>‹#›</a:t>
            </a:fld>
            <a:endParaRPr lang="en-US"/>
          </a:p>
        </p:txBody>
      </p:sp>
    </p:spTree>
    <p:extLst>
      <p:ext uri="{BB962C8B-B14F-4D97-AF65-F5344CB8AC3E}">
        <p14:creationId xmlns:p14="http://schemas.microsoft.com/office/powerpoint/2010/main" val="17197272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2398" y="3692106"/>
            <a:ext cx="6815669" cy="1286293"/>
          </a:xfrm>
        </p:spPr>
        <p:txBody>
          <a:bodyPr>
            <a:normAutofit lnSpcReduction="10000"/>
          </a:bodyPr>
          <a:lstStyle/>
          <a:p>
            <a:r>
              <a:rPr lang="en-US" sz="3200" b="1" dirty="0" err="1"/>
              <a:t>Truso</a:t>
            </a:r>
            <a:r>
              <a:rPr lang="en-US" sz="3200" b="1" dirty="0"/>
              <a:t>, </a:t>
            </a:r>
            <a:endParaRPr lang="en-US" sz="3200" b="1" dirty="0" smtClean="0"/>
          </a:p>
          <a:p>
            <a:r>
              <a:rPr lang="en-US" sz="3200" b="1" dirty="0" smtClean="0"/>
              <a:t>In </a:t>
            </a:r>
            <a:r>
              <a:rPr lang="en-US" sz="3200" b="1" dirty="0"/>
              <a:t>Waiting for Happy Peo</a:t>
            </a:r>
            <a:r>
              <a:rPr lang="en-US" sz="2800" b="1" dirty="0"/>
              <a:t>pl</a:t>
            </a:r>
            <a:r>
              <a:rPr lang="en-US" sz="2800" dirty="0"/>
              <a:t>e</a:t>
            </a:r>
            <a:endParaRPr lang="en-US" dirty="0"/>
          </a:p>
          <a:p>
            <a:endParaRPr lang="en-US" dirty="0"/>
          </a:p>
        </p:txBody>
      </p:sp>
      <p:pic>
        <p:nvPicPr>
          <p:cNvPr id="4" name="Picture 3"/>
          <p:cNvPicPr>
            <a:picLocks noChangeAspect="1"/>
          </p:cNvPicPr>
          <p:nvPr/>
        </p:nvPicPr>
        <p:blipFill>
          <a:blip r:embed="rId2"/>
          <a:stretch>
            <a:fillRect/>
          </a:stretch>
        </p:blipFill>
        <p:spPr>
          <a:xfrm>
            <a:off x="4049196" y="1796537"/>
            <a:ext cx="1816765" cy="17131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318" y="1820173"/>
            <a:ext cx="1811546" cy="1665852"/>
          </a:xfrm>
          <a:prstGeom prst="rect">
            <a:avLst/>
          </a:prstGeom>
        </p:spPr>
      </p:pic>
    </p:spTree>
    <p:extLst>
      <p:ext uri="{BB962C8B-B14F-4D97-AF65-F5344CB8AC3E}">
        <p14:creationId xmlns:p14="http://schemas.microsoft.com/office/powerpoint/2010/main" val="3717136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1713" r="21713"/>
          <a:stretch>
            <a:fillRect/>
          </a:stretch>
        </p:blipFill>
        <p:spPr>
          <a:xfrm>
            <a:off x="7556500" y="1041400"/>
            <a:ext cx="3602038" cy="4775200"/>
          </a:xfrm>
        </p:spPr>
      </p:pic>
      <p:sp>
        <p:nvSpPr>
          <p:cNvPr id="4" name="Text Placeholder 3"/>
          <p:cNvSpPr>
            <a:spLocks noGrp="1"/>
          </p:cNvSpPr>
          <p:nvPr>
            <p:ph type="body" sz="half" idx="2"/>
          </p:nvPr>
        </p:nvSpPr>
        <p:spPr>
          <a:xfrm>
            <a:off x="1304025" y="1041400"/>
            <a:ext cx="5709250" cy="4099943"/>
          </a:xfrm>
        </p:spPr>
        <p:txBody>
          <a:bodyPr>
            <a:normAutofit lnSpcReduction="10000"/>
          </a:bodyPr>
          <a:lstStyle/>
          <a:p>
            <a:pPr algn="just"/>
            <a:r>
              <a:rPr lang="en-US" dirty="0"/>
              <a:t>In the second half of the 80th of the 20th century, the movement for national independence that started in Georgia and in some republics of the Soviet Union would cause the enhancement of the soviet propaganda machine in borderline regions of Georgia (Abkhazia, so-called South Ossetia, </a:t>
            </a:r>
            <a:r>
              <a:rPr lang="en-US" dirty="0" err="1"/>
              <a:t>Truso</a:t>
            </a:r>
            <a:r>
              <a:rPr lang="en-US" dirty="0"/>
              <a:t>) where lived the mixed ethnic population. It was coupled with the severe economic crises of 1990th and the failure of the infrastructure that lead to the isolation of the Gorge from the central inhabited areas and finally resulted in the migration of the population from there. </a:t>
            </a:r>
          </a:p>
          <a:p>
            <a:pPr algn="just"/>
            <a:r>
              <a:rPr lang="en-US" dirty="0"/>
              <a:t>        The situation even more deteriorated with the 2008 Russian - Georgian war, which was followed by the closure of the Russian-Georgian border (</a:t>
            </a:r>
            <a:r>
              <a:rPr lang="en-US" dirty="0" err="1"/>
              <a:t>Larsi</a:t>
            </a:r>
            <a:r>
              <a:rPr lang="en-US" dirty="0"/>
              <a:t> check-point) and the breaking of diplomatic relations between the states. </a:t>
            </a:r>
          </a:p>
          <a:p>
            <a:endParaRPr lang="en-US" dirty="0"/>
          </a:p>
        </p:txBody>
      </p:sp>
    </p:spTree>
    <p:extLst>
      <p:ext uri="{BB962C8B-B14F-4D97-AF65-F5344CB8AC3E}">
        <p14:creationId xmlns:p14="http://schemas.microsoft.com/office/powerpoint/2010/main" val="248903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4272" r="24272"/>
          <a:stretch>
            <a:fillRect/>
          </a:stretch>
        </p:blipFill>
        <p:spPr>
          <a:xfrm>
            <a:off x="1108135" y="1109453"/>
            <a:ext cx="3972823" cy="4775200"/>
          </a:xfrm>
        </p:spPr>
      </p:pic>
      <p:sp>
        <p:nvSpPr>
          <p:cNvPr id="4" name="Text Placeholder 3"/>
          <p:cNvSpPr>
            <a:spLocks noGrp="1"/>
          </p:cNvSpPr>
          <p:nvPr>
            <p:ph type="body" sz="half" idx="2"/>
          </p:nvPr>
        </p:nvSpPr>
        <p:spPr>
          <a:xfrm>
            <a:off x="5434642" y="1199072"/>
            <a:ext cx="5451894" cy="4595962"/>
          </a:xfrm>
        </p:spPr>
        <p:txBody>
          <a:bodyPr>
            <a:normAutofit fontScale="85000" lnSpcReduction="10000"/>
          </a:bodyPr>
          <a:lstStyle/>
          <a:p>
            <a:pPr algn="just"/>
            <a:r>
              <a:rPr lang="en-US" dirty="0"/>
              <a:t> You may know that the claims, on the Georgian territories after the Russian aggression of August, 2008, and the occupation of </a:t>
            </a:r>
            <a:r>
              <a:rPr lang="en-US" dirty="0" err="1"/>
              <a:t>Akhalgori</a:t>
            </a:r>
            <a:r>
              <a:rPr lang="en-US" dirty="0"/>
              <a:t>, have increased even more. Russian and </a:t>
            </a:r>
            <a:r>
              <a:rPr lang="en-US" dirty="0" err="1"/>
              <a:t>Ossetian</a:t>
            </a:r>
            <a:r>
              <a:rPr lang="en-US" dirty="0"/>
              <a:t> scientists and the press would launch and disseminate the false propaganda and information on this part of Georgia, presenting the </a:t>
            </a:r>
            <a:r>
              <a:rPr lang="en-US" dirty="0" err="1"/>
              <a:t>Truso</a:t>
            </a:r>
            <a:r>
              <a:rPr lang="en-US" dirty="0"/>
              <a:t> Gorge as “ancient </a:t>
            </a:r>
            <a:r>
              <a:rPr lang="en-US" dirty="0" err="1"/>
              <a:t>Ossetian</a:t>
            </a:r>
            <a:r>
              <a:rPr lang="en-US" dirty="0"/>
              <a:t> territory”. From time to time, in the Russian language newspapers, we encounter the letters (that are encouraged and supported by the Russians) forged by the </a:t>
            </a:r>
            <a:r>
              <a:rPr lang="en-US" dirty="0" err="1"/>
              <a:t>Ossetian</a:t>
            </a:r>
            <a:r>
              <a:rPr lang="en-US" dirty="0"/>
              <a:t> authors and </a:t>
            </a:r>
            <a:r>
              <a:rPr lang="en-US" dirty="0" err="1"/>
              <a:t>Ossetian</a:t>
            </a:r>
            <a:r>
              <a:rPr lang="en-US" dirty="0"/>
              <a:t> civil organizations (e.g. “</a:t>
            </a:r>
            <a:r>
              <a:rPr lang="en-US" dirty="0" err="1"/>
              <a:t>Dariali</a:t>
            </a:r>
            <a:r>
              <a:rPr lang="en-US" dirty="0"/>
              <a:t>”) where they claim that the </a:t>
            </a:r>
            <a:r>
              <a:rPr lang="en-US" dirty="0" err="1"/>
              <a:t>Truso</a:t>
            </a:r>
            <a:r>
              <a:rPr lang="en-US" dirty="0"/>
              <a:t> and </a:t>
            </a:r>
            <a:r>
              <a:rPr lang="en-US" dirty="0" err="1"/>
              <a:t>Dariali</a:t>
            </a:r>
            <a:r>
              <a:rPr lang="en-US" dirty="0"/>
              <a:t> Gorges situated in </a:t>
            </a:r>
            <a:r>
              <a:rPr lang="en-US" dirty="0" err="1"/>
              <a:t>Kazbegi</a:t>
            </a:r>
            <a:r>
              <a:rPr lang="en-US" dirty="0"/>
              <a:t> municipality, as well as the territory of the villages in the </a:t>
            </a:r>
            <a:r>
              <a:rPr lang="en-US" dirty="0" err="1"/>
              <a:t>Kobi</a:t>
            </a:r>
            <a:r>
              <a:rPr lang="en-US" dirty="0"/>
              <a:t> basin, belong to Ossetia and thus should be included in the composition of South Ossetia. Even more, the map published on the website of “</a:t>
            </a:r>
            <a:r>
              <a:rPr lang="en-US" dirty="0" err="1"/>
              <a:t>Dariali</a:t>
            </a:r>
            <a:r>
              <a:rPr lang="en-US" dirty="0"/>
              <a:t>” shows that </a:t>
            </a:r>
            <a:r>
              <a:rPr lang="en-US" dirty="0" err="1"/>
              <a:t>Gori</a:t>
            </a:r>
            <a:r>
              <a:rPr lang="en-US" dirty="0"/>
              <a:t>, </a:t>
            </a:r>
            <a:r>
              <a:rPr lang="en-US" dirty="0" err="1"/>
              <a:t>Mtskheta</a:t>
            </a:r>
            <a:r>
              <a:rPr lang="en-US" dirty="0"/>
              <a:t>, and the Military Road of Georgia are within the borders of South Ossetia. These people completely ignore the interests of the local Georgian population, historical written documents, even the census and documents compiled by Russia, or the legacy of the Georgian population, the epigraphic monuments written in stone that are the collective historic memory and the true evidence of their cultural identity</a:t>
            </a:r>
          </a:p>
        </p:txBody>
      </p:sp>
    </p:spTree>
    <p:extLst>
      <p:ext uri="{BB962C8B-B14F-4D97-AF65-F5344CB8AC3E}">
        <p14:creationId xmlns:p14="http://schemas.microsoft.com/office/powerpoint/2010/main" val="3052971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939" r="25939"/>
          <a:stretch>
            <a:fillRect/>
          </a:stretch>
        </p:blipFill>
        <p:spPr>
          <a:xfrm>
            <a:off x="7781027" y="1041400"/>
            <a:ext cx="3377152" cy="4775200"/>
          </a:xfrm>
        </p:spPr>
      </p:pic>
      <p:sp>
        <p:nvSpPr>
          <p:cNvPr id="4" name="Text Placeholder 3"/>
          <p:cNvSpPr>
            <a:spLocks noGrp="1"/>
          </p:cNvSpPr>
          <p:nvPr>
            <p:ph type="body" sz="half" idx="2"/>
          </p:nvPr>
        </p:nvSpPr>
        <p:spPr>
          <a:xfrm>
            <a:off x="1295399" y="1041400"/>
            <a:ext cx="6241816" cy="4686540"/>
          </a:xfrm>
        </p:spPr>
        <p:txBody>
          <a:bodyPr>
            <a:normAutofit lnSpcReduction="10000"/>
          </a:bodyPr>
          <a:lstStyle/>
          <a:p>
            <a:pPr algn="just"/>
            <a:r>
              <a:rPr lang="en-US" dirty="0"/>
              <a:t> </a:t>
            </a:r>
            <a:r>
              <a:rPr lang="en-US" dirty="0" err="1"/>
              <a:t>Ossetians</a:t>
            </a:r>
            <a:r>
              <a:rPr lang="en-US" dirty="0"/>
              <a:t> that stayed in Georgia, live in different historical regions of the country and are actively involved in its political, economic, and cultural life. They are represented in the state management system, in scientific circles, in sports, business, and other spheres. They participate in the country’s defense, represent Georgia at various international meetings and talks, scientific forums, and sporting events and their majority consider Georgia to be their homeland. Frankly speaking, it is rather awkward for Georgians and </a:t>
            </a:r>
            <a:r>
              <a:rPr lang="en-US" dirty="0" err="1"/>
              <a:t>Ossetians</a:t>
            </a:r>
            <a:r>
              <a:rPr lang="en-US" dirty="0"/>
              <a:t>, the descendants of King Tamar and Davit </a:t>
            </a:r>
            <a:r>
              <a:rPr lang="en-US" dirty="0" err="1"/>
              <a:t>Soslani</a:t>
            </a:r>
            <a:r>
              <a:rPr lang="en-US" dirty="0"/>
              <a:t>, </a:t>
            </a:r>
            <a:r>
              <a:rPr lang="en-US" dirty="0" err="1"/>
              <a:t>Quins</a:t>
            </a:r>
            <a:r>
              <a:rPr lang="en-US" dirty="0"/>
              <a:t> of </a:t>
            </a:r>
            <a:r>
              <a:rPr lang="en-US" dirty="0" err="1"/>
              <a:t>Borena</a:t>
            </a:r>
            <a:r>
              <a:rPr lang="en-US" dirty="0"/>
              <a:t> and </a:t>
            </a:r>
            <a:r>
              <a:rPr lang="en-US" dirty="0" err="1"/>
              <a:t>Bordokhan</a:t>
            </a:r>
            <a:r>
              <a:rPr lang="en-US" dirty="0"/>
              <a:t>, the ones who have been tied with the oath of loyalty throughout the centuries and managed to preserve our country overcoming the historical calamities, when today, the third-party lectures us about the necessity of peace.</a:t>
            </a:r>
          </a:p>
          <a:p>
            <a:pPr algn="just"/>
            <a:r>
              <a:rPr lang="en-US" dirty="0"/>
              <a:t>While </a:t>
            </a:r>
            <a:r>
              <a:rPr lang="en-US" dirty="0" err="1"/>
              <a:t>Truso</a:t>
            </a:r>
            <a:r>
              <a:rPr lang="en-US" dirty="0"/>
              <a:t>, as the strategic region of Georgia and the area of Georgian-</a:t>
            </a:r>
            <a:r>
              <a:rPr lang="en-US" dirty="0" err="1"/>
              <a:t>Ossetian</a:t>
            </a:r>
            <a:r>
              <a:rPr lang="en-US" dirty="0"/>
              <a:t> cultural diffusion still waits for the people who would care for the past and ensure the happy, successful future of the gorge. </a:t>
            </a:r>
          </a:p>
        </p:txBody>
      </p:sp>
    </p:spTree>
    <p:extLst>
      <p:ext uri="{BB962C8B-B14F-4D97-AF65-F5344CB8AC3E}">
        <p14:creationId xmlns:p14="http://schemas.microsoft.com/office/powerpoint/2010/main" val="1909829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83" y="836763"/>
            <a:ext cx="9744075" cy="5236414"/>
          </a:xfrm>
          <a:prstGeom prst="rect">
            <a:avLst/>
          </a:prstGeom>
        </p:spPr>
      </p:pic>
    </p:spTree>
    <p:extLst>
      <p:ext uri="{BB962C8B-B14F-4D97-AF65-F5344CB8AC3E}">
        <p14:creationId xmlns:p14="http://schemas.microsoft.com/office/powerpoint/2010/main" val="323284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88521"/>
            <a:ext cx="9601196" cy="1328468"/>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1968262" y="2505174"/>
            <a:ext cx="8624975" cy="2662049"/>
          </a:xfrm>
          <a:solidFill>
            <a:srgbClr val="FFFF00"/>
          </a:solidFill>
        </p:spPr>
        <p:txBody>
          <a:bodyPr>
            <a:normAutofit/>
          </a:bodyPr>
          <a:lstStyle/>
          <a:p>
            <a:pPr marL="0" indent="0">
              <a:buNone/>
            </a:pPr>
            <a:r>
              <a:rPr lang="en-US" dirty="0" smtClean="0"/>
              <a:t>Lia </a:t>
            </a:r>
            <a:r>
              <a:rPr lang="en-US" dirty="0" err="1" smtClean="0"/>
              <a:t>Akhaladze,Doctor</a:t>
            </a:r>
            <a:r>
              <a:rPr lang="en-US" dirty="0" smtClean="0"/>
              <a:t> </a:t>
            </a:r>
            <a:r>
              <a:rPr lang="en-US" dirty="0"/>
              <a:t>of Historical Sciences</a:t>
            </a:r>
          </a:p>
          <a:p>
            <a:pPr marL="0" indent="0">
              <a:buNone/>
            </a:pPr>
            <a:r>
              <a:rPr lang="en-US" dirty="0"/>
              <a:t>Nino </a:t>
            </a:r>
            <a:r>
              <a:rPr lang="en-US" dirty="0" err="1" smtClean="0"/>
              <a:t>Shiolashvili</a:t>
            </a:r>
            <a:r>
              <a:rPr lang="en-US" dirty="0" smtClean="0"/>
              <a:t>, Doctor </a:t>
            </a:r>
            <a:r>
              <a:rPr lang="en-US" dirty="0"/>
              <a:t>of Historical Sciences</a:t>
            </a:r>
          </a:p>
          <a:p>
            <a:pPr marL="0" indent="0">
              <a:buNone/>
            </a:pPr>
            <a:r>
              <a:rPr lang="en-US" dirty="0"/>
              <a:t>Tamar </a:t>
            </a:r>
            <a:r>
              <a:rPr lang="en-US" dirty="0" err="1" smtClean="0"/>
              <a:t>Pkhaladze</a:t>
            </a:r>
            <a:r>
              <a:rPr lang="en-US" dirty="0" smtClean="0"/>
              <a:t>, Doctor </a:t>
            </a:r>
            <a:r>
              <a:rPr lang="en-US" dirty="0"/>
              <a:t>of Historical </a:t>
            </a:r>
            <a:r>
              <a:rPr lang="en-US" dirty="0" smtClean="0"/>
              <a:t>Sciences</a:t>
            </a:r>
          </a:p>
          <a:p>
            <a:pPr marL="0" indent="0">
              <a:buNone/>
            </a:pPr>
            <a:r>
              <a:rPr lang="en-US" dirty="0" err="1" smtClean="0"/>
              <a:t>GvantsaBurduli</a:t>
            </a:r>
            <a:r>
              <a:rPr lang="en-US" dirty="0" smtClean="0"/>
              <a:t>, Doctor </a:t>
            </a:r>
            <a:r>
              <a:rPr lang="en-US" dirty="0"/>
              <a:t>of Historical </a:t>
            </a:r>
            <a:r>
              <a:rPr lang="en-US" dirty="0" smtClean="0"/>
              <a:t>Sciences</a:t>
            </a:r>
          </a:p>
          <a:p>
            <a:pPr marL="0" indent="0">
              <a:buNone/>
            </a:pPr>
            <a:r>
              <a:rPr lang="en-US" dirty="0" smtClean="0"/>
              <a:t>Gela </a:t>
            </a:r>
            <a:r>
              <a:rPr lang="en-US" dirty="0" err="1" smtClean="0"/>
              <a:t>Kistauri</a:t>
            </a:r>
            <a:r>
              <a:rPr lang="en-US" dirty="0" smtClean="0"/>
              <a:t>, Doctor </a:t>
            </a:r>
            <a:r>
              <a:rPr lang="en-US" dirty="0"/>
              <a:t>of Historical Sciences</a:t>
            </a:r>
          </a:p>
          <a:p>
            <a:endParaRPr lang="en-US" dirty="0"/>
          </a:p>
        </p:txBody>
      </p:sp>
      <p:sp>
        <p:nvSpPr>
          <p:cNvPr id="4" name="Rectangle 3"/>
          <p:cNvSpPr/>
          <p:nvPr/>
        </p:nvSpPr>
        <p:spPr>
          <a:xfrm>
            <a:off x="1779916" y="1016660"/>
            <a:ext cx="8813321" cy="1015663"/>
          </a:xfrm>
          <a:prstGeom prst="rect">
            <a:avLst/>
          </a:prstGeom>
          <a:solidFill>
            <a:srgbClr val="00B0F0"/>
          </a:solidFill>
          <a:ln>
            <a:solidFill>
              <a:srgbClr val="00B0F0"/>
            </a:solidFill>
          </a:ln>
        </p:spPr>
        <p:txBody>
          <a:bodyPr wrap="square">
            <a:spAutoFit/>
          </a:bodyPr>
          <a:lstStyle/>
          <a:p>
            <a:pPr algn="ctr"/>
            <a:r>
              <a:rPr lang="en-US" sz="2000" b="1" dirty="0" smtClean="0"/>
              <a:t>This study has been accomplished with the financial </a:t>
            </a:r>
            <a:r>
              <a:rPr lang="en-US" sz="2000" b="1" dirty="0" err="1" smtClean="0"/>
              <a:t>assistanceof</a:t>
            </a:r>
            <a:r>
              <a:rPr lang="en-US" sz="2000" b="1" dirty="0" smtClean="0"/>
              <a:t> the </a:t>
            </a:r>
            <a:r>
              <a:rPr lang="en-US" sz="2000" b="1" dirty="0" err="1" smtClean="0"/>
              <a:t>Shota</a:t>
            </a:r>
            <a:r>
              <a:rPr lang="en-US" sz="2000" b="1" dirty="0" smtClean="0"/>
              <a:t> </a:t>
            </a:r>
            <a:r>
              <a:rPr lang="en-US" sz="2000" b="1" dirty="0" err="1" smtClean="0"/>
              <a:t>Rustaveli</a:t>
            </a:r>
            <a:r>
              <a:rPr lang="en-US" sz="2000" b="1" dirty="0" smtClean="0"/>
              <a:t> National Science Foundation of Georgia, within the framework of the project Demography and Cultural Identity of the </a:t>
            </a:r>
            <a:r>
              <a:rPr lang="en-US" sz="2000" b="1" dirty="0" err="1" smtClean="0"/>
              <a:t>Truso</a:t>
            </a:r>
            <a:r>
              <a:rPr lang="en-US" sz="2000" b="1" dirty="0" smtClean="0"/>
              <a:t> Gorge Population </a:t>
            </a:r>
            <a:endParaRPr lang="en-US" sz="2000" b="1" dirty="0"/>
          </a:p>
        </p:txBody>
      </p:sp>
    </p:spTree>
    <p:extLst>
      <p:ext uri="{BB962C8B-B14F-4D97-AF65-F5344CB8AC3E}">
        <p14:creationId xmlns:p14="http://schemas.microsoft.com/office/powerpoint/2010/main" val="74008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Truso</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9412" y="2522957"/>
            <a:ext cx="6366294" cy="3489654"/>
          </a:xfrm>
        </p:spPr>
      </p:pic>
    </p:spTree>
    <p:extLst>
      <p:ext uri="{BB962C8B-B14F-4D97-AF65-F5344CB8AC3E}">
        <p14:creationId xmlns:p14="http://schemas.microsoft.com/office/powerpoint/2010/main" val="2805008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Truso</a:t>
            </a:r>
            <a:endParaRPr lang="en-US"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8237" y="2574716"/>
            <a:ext cx="5000579" cy="3317875"/>
          </a:xfrm>
        </p:spPr>
      </p:pic>
    </p:spTree>
    <p:extLst>
      <p:ext uri="{BB962C8B-B14F-4D97-AF65-F5344CB8AC3E}">
        <p14:creationId xmlns:p14="http://schemas.microsoft.com/office/powerpoint/2010/main" val="3474583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54016"/>
            <a:ext cx="9601196" cy="1431984"/>
          </a:xfrm>
        </p:spPr>
        <p:txBody>
          <a:bodyPr>
            <a:normAutofit fontScale="90000"/>
          </a:bodyPr>
          <a:lstStyle/>
          <a:p>
            <a:r>
              <a:rPr lang="en-US" sz="4000" dirty="0" smtClean="0"/>
              <a:t/>
            </a:r>
            <a:br>
              <a:rPr lang="en-US" sz="4000" dirty="0" smtClean="0"/>
            </a:br>
            <a:r>
              <a:rPr lang="en-US" sz="4000" b="1" dirty="0" err="1" smtClean="0"/>
              <a:t>Truso</a:t>
            </a:r>
            <a:r>
              <a:rPr lang="en-US" sz="4000" b="1" dirty="0"/>
              <a:t>, </a:t>
            </a:r>
            <a:br>
              <a:rPr lang="en-US" sz="4000" b="1" dirty="0"/>
            </a:br>
            <a:r>
              <a:rPr lang="en-US" sz="4000" b="1" dirty="0"/>
              <a:t>In Waiting for Happy Peopl</a:t>
            </a:r>
            <a:r>
              <a:rPr lang="en-US" b="1" dirty="0"/>
              <a:t>e</a:t>
            </a:r>
            <a:br>
              <a:rPr lang="en-US" b="1" dirty="0"/>
            </a:br>
            <a:endParaRPr lang="en-US" b="1" dirty="0"/>
          </a:p>
        </p:txBody>
      </p:sp>
      <p:sp>
        <p:nvSpPr>
          <p:cNvPr id="3" name="Content Placeholder 2"/>
          <p:cNvSpPr>
            <a:spLocks noGrp="1"/>
          </p:cNvSpPr>
          <p:nvPr>
            <p:ph idx="1"/>
          </p:nvPr>
        </p:nvSpPr>
        <p:spPr/>
        <p:txBody>
          <a:bodyPr/>
          <a:lstStyle/>
          <a:p>
            <a:r>
              <a:rPr lang="en-US" dirty="0"/>
              <a:t>The aim of </a:t>
            </a:r>
            <a:r>
              <a:rPr lang="en-US" dirty="0" err="1"/>
              <a:t>theseworksis</a:t>
            </a:r>
            <a:r>
              <a:rPr lang="en-US" dirty="0"/>
              <a:t> to observe the history of the </a:t>
            </a:r>
            <a:r>
              <a:rPr lang="en-US" dirty="0" err="1"/>
              <a:t>Truso</a:t>
            </a:r>
            <a:r>
              <a:rPr lang="en-US" dirty="0"/>
              <a:t> Gorge in the realm of the developments that took place there, starting from the 18th </a:t>
            </a:r>
            <a:r>
              <a:rPr lang="en-US" dirty="0" err="1"/>
              <a:t>century;viewing</a:t>
            </a:r>
            <a:r>
              <a:rPr lang="en-US" dirty="0"/>
              <a:t> it as the arena of mutual settlement of Georgians and </a:t>
            </a:r>
            <a:r>
              <a:rPr lang="en-US" dirty="0" err="1"/>
              <a:t>Ossetians</a:t>
            </a:r>
            <a:r>
              <a:rPr lang="en-US" dirty="0"/>
              <a:t>, traditional cohabitation, and the areal of certain cultural diffusion. </a:t>
            </a:r>
          </a:p>
          <a:p>
            <a:r>
              <a:rPr lang="en-US" dirty="0"/>
              <a:t>The methodological study is based on the method of Contrastive analysis of historical sources, fact-finding, and content analysis.</a:t>
            </a:r>
          </a:p>
          <a:p>
            <a:endParaRPr lang="en-US" dirty="0"/>
          </a:p>
        </p:txBody>
      </p:sp>
    </p:spTree>
    <p:extLst>
      <p:ext uri="{BB962C8B-B14F-4D97-AF65-F5344CB8AC3E}">
        <p14:creationId xmlns:p14="http://schemas.microsoft.com/office/powerpoint/2010/main" val="2639000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757" r="9757"/>
          <a:stretch>
            <a:fillRect/>
          </a:stretch>
        </p:blipFill>
        <p:spPr>
          <a:xfrm>
            <a:off x="7315200" y="1041400"/>
            <a:ext cx="3843338" cy="4775200"/>
          </a:xfrm>
        </p:spPr>
      </p:pic>
      <p:sp>
        <p:nvSpPr>
          <p:cNvPr id="4" name="Text Placeholder 3"/>
          <p:cNvSpPr>
            <a:spLocks noGrp="1"/>
          </p:cNvSpPr>
          <p:nvPr>
            <p:ph type="body" sz="half" idx="2"/>
          </p:nvPr>
        </p:nvSpPr>
        <p:spPr>
          <a:xfrm>
            <a:off x="1295399" y="1509623"/>
            <a:ext cx="4803476" cy="3574609"/>
          </a:xfrm>
        </p:spPr>
        <p:txBody>
          <a:bodyPr>
            <a:normAutofit lnSpcReduction="10000"/>
          </a:bodyPr>
          <a:lstStyle/>
          <a:p>
            <a:pPr algn="just"/>
            <a:r>
              <a:rPr lang="en-US" dirty="0"/>
              <a:t>For centuries, Georgia, due to its geopolitical, economic, and social factors has been the migration arena for different ethnic groups and peoples. Over time, some groups of migrants </a:t>
            </a:r>
            <a:r>
              <a:rPr lang="en-US" dirty="0" err="1"/>
              <a:t>blendedwith</a:t>
            </a:r>
            <a:r>
              <a:rPr lang="en-US" dirty="0"/>
              <a:t> </a:t>
            </a:r>
            <a:r>
              <a:rPr lang="en-US" dirty="0" err="1"/>
              <a:t>thelocal</a:t>
            </a:r>
            <a:r>
              <a:rPr lang="en-US" dirty="0"/>
              <a:t> population or with other ethnic entities, while the rest, managed to preserve their national specifics till the end. This process was particularly evident in the borderline regions of Georgia, among them, in </a:t>
            </a:r>
            <a:r>
              <a:rPr lang="en-US" dirty="0" err="1"/>
              <a:t>Truso</a:t>
            </a:r>
            <a:r>
              <a:rPr lang="en-US" dirty="0"/>
              <a:t>, one of the most ancient parts of Georgia. </a:t>
            </a:r>
            <a:r>
              <a:rPr lang="en-US" dirty="0" err="1"/>
              <a:t>Truso</a:t>
            </a:r>
            <a:r>
              <a:rPr lang="en-US" dirty="0"/>
              <a:t> is a rather rich and interesting </a:t>
            </a:r>
            <a:r>
              <a:rPr lang="en-US" dirty="0" err="1"/>
              <a:t>gorgeowing</a:t>
            </a:r>
            <a:r>
              <a:rPr lang="en-US" dirty="0"/>
              <a:t> to its historical past, socio-economic and political importance, mode of life of its </a:t>
            </a:r>
            <a:r>
              <a:rPr lang="en-US" dirty="0" err="1"/>
              <a:t>population,and</a:t>
            </a:r>
            <a:r>
              <a:rPr lang="en-US" dirty="0"/>
              <a:t> the development of </a:t>
            </a:r>
            <a:r>
              <a:rPr lang="en-US" dirty="0" err="1"/>
              <a:t>itsmaterial</a:t>
            </a:r>
            <a:r>
              <a:rPr lang="en-US" dirty="0"/>
              <a:t> and spiritual culture</a:t>
            </a:r>
          </a:p>
        </p:txBody>
      </p:sp>
    </p:spTree>
    <p:extLst>
      <p:ext uri="{BB962C8B-B14F-4D97-AF65-F5344CB8AC3E}">
        <p14:creationId xmlns:p14="http://schemas.microsoft.com/office/powerpoint/2010/main" val="2766165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106838" y="1043796"/>
            <a:ext cx="5561766" cy="4599236"/>
          </a:xfrm>
        </p:spPr>
        <p:txBody>
          <a:bodyPr>
            <a:normAutofit fontScale="92500" lnSpcReduction="20000"/>
          </a:bodyPr>
          <a:lstStyle/>
          <a:p>
            <a:pPr algn="just"/>
            <a:r>
              <a:rPr lang="en-US" dirty="0"/>
              <a:t>From ancient times, </a:t>
            </a:r>
            <a:r>
              <a:rPr lang="en-US" dirty="0" err="1"/>
              <a:t>Truso</a:t>
            </a:r>
            <a:r>
              <a:rPr lang="en-US" dirty="0"/>
              <a:t> was inhabited by the </a:t>
            </a:r>
            <a:r>
              <a:rPr lang="en-US" dirty="0" err="1"/>
              <a:t>Dvals</a:t>
            </a:r>
            <a:r>
              <a:rPr lang="en-US" dirty="0"/>
              <a:t>, one of the Georgian ethnic groups, but in the first quarter of the 18th century, a new ethnic element, namely </a:t>
            </a:r>
            <a:r>
              <a:rPr lang="en-US" dirty="0" err="1"/>
              <a:t>Ossetians</a:t>
            </a:r>
            <a:r>
              <a:rPr lang="en-US" dirty="0"/>
              <a:t> emerged there, who introduced specific elements of life and traditions in the region and factually correlated the existing indigenous culture; though </a:t>
            </a:r>
            <a:r>
              <a:rPr lang="en-US" dirty="0" err="1"/>
              <a:t>Truso</a:t>
            </a:r>
            <a:r>
              <a:rPr lang="en-US" dirty="0"/>
              <a:t> as the region of the </a:t>
            </a:r>
            <a:r>
              <a:rPr lang="en-US" dirty="0" err="1"/>
              <a:t>oldGeorgian</a:t>
            </a:r>
            <a:r>
              <a:rPr lang="en-US" dirty="0"/>
              <a:t> </a:t>
            </a:r>
            <a:r>
              <a:rPr lang="en-US" dirty="0" err="1"/>
              <a:t>settlementpreserved</a:t>
            </a:r>
            <a:r>
              <a:rPr lang="en-US" dirty="0"/>
              <a:t> the basic elements of national culture, namely: Georgian writing culture and Georgian </a:t>
            </a:r>
            <a:r>
              <a:rPr lang="en-US" dirty="0" err="1"/>
              <a:t>writingsystem</a:t>
            </a:r>
            <a:r>
              <a:rPr lang="en-US" dirty="0"/>
              <a:t> in the form of epigraphic monuments, tower houses, characteristic for the mountainous regions of Georgia (</a:t>
            </a:r>
            <a:r>
              <a:rPr lang="en-US" dirty="0" err="1"/>
              <a:t>Svaneti</a:t>
            </a:r>
            <a:r>
              <a:rPr lang="en-US" dirty="0"/>
              <a:t>, </a:t>
            </a:r>
            <a:r>
              <a:rPr lang="en-US" dirty="0" err="1"/>
              <a:t>Khevsureti</a:t>
            </a:r>
            <a:r>
              <a:rPr lang="en-US" dirty="0"/>
              <a:t>, </a:t>
            </a:r>
            <a:r>
              <a:rPr lang="en-US" dirty="0" err="1"/>
              <a:t>Mtiuleti</a:t>
            </a:r>
            <a:r>
              <a:rPr lang="en-US" dirty="0"/>
              <a:t>, </a:t>
            </a:r>
            <a:r>
              <a:rPr lang="en-US" dirty="0" err="1"/>
              <a:t>Tusheti</a:t>
            </a:r>
            <a:r>
              <a:rPr lang="en-US" dirty="0"/>
              <a:t>), backed towers (towers with one the rounded side)designed for the fortification means, and many other artifacts that at one glance seem remote and hard to reach, in reality, is very near and their historical chronometry is imprinted on the sites of 17 deserted villages of the </a:t>
            </a:r>
            <a:r>
              <a:rPr lang="en-US" dirty="0" err="1"/>
              <a:t>Truso</a:t>
            </a:r>
            <a:r>
              <a:rPr lang="en-US" dirty="0"/>
              <a:t> gorge. as if the time has stopped in </a:t>
            </a:r>
            <a:r>
              <a:rPr lang="en-US" dirty="0" err="1"/>
              <a:t>Truso</a:t>
            </a:r>
            <a:r>
              <a:rPr lang="en-US" dirty="0"/>
              <a:t> where neither Georgian highlanders, </a:t>
            </a:r>
            <a:r>
              <a:rPr lang="en-US" dirty="0" err="1"/>
              <a:t>Dvals</a:t>
            </a:r>
            <a:r>
              <a:rPr lang="en-US" dirty="0"/>
              <a:t>, nor </a:t>
            </a:r>
            <a:r>
              <a:rPr lang="en-US" dirty="0" err="1"/>
              <a:t>Ossetians</a:t>
            </a:r>
            <a:r>
              <a:rPr lang="en-US" dirty="0"/>
              <a:t> live there today. One part of </a:t>
            </a:r>
            <a:r>
              <a:rPr lang="en-US" dirty="0" err="1"/>
              <a:t>Ossetians</a:t>
            </a:r>
            <a:r>
              <a:rPr lang="en-US" dirty="0"/>
              <a:t> returned to their historical </a:t>
            </a:r>
            <a:r>
              <a:rPr lang="en-US" dirty="0" err="1"/>
              <a:t>homeland,the</a:t>
            </a:r>
            <a:r>
              <a:rPr lang="en-US" dirty="0"/>
              <a:t> second part would live in different parts of Georgia. As for the </a:t>
            </a:r>
            <a:r>
              <a:rPr lang="en-US" dirty="0" err="1"/>
              <a:t>Dvals</a:t>
            </a:r>
            <a:r>
              <a:rPr lang="en-US" dirty="0"/>
              <a:t>, this ethnographic group does not exist today </a:t>
            </a:r>
            <a:r>
              <a:rPr lang="en-US" dirty="0" smtClean="0"/>
              <a:t>anymore</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1145" r="21145"/>
          <a:stretch>
            <a:fillRect/>
          </a:stretch>
        </p:blipFill>
        <p:spPr>
          <a:xfrm>
            <a:off x="804863" y="1044575"/>
            <a:ext cx="4146550" cy="4775200"/>
          </a:xfrm>
        </p:spPr>
      </p:pic>
    </p:spTree>
    <p:extLst>
      <p:ext uri="{BB962C8B-B14F-4D97-AF65-F5344CB8AC3E}">
        <p14:creationId xmlns:p14="http://schemas.microsoft.com/office/powerpoint/2010/main" val="498775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95" r="14395"/>
          <a:stretch>
            <a:fillRect/>
          </a:stretch>
        </p:blipFill>
        <p:spPr>
          <a:xfrm>
            <a:off x="6624638" y="1041400"/>
            <a:ext cx="4533900" cy="4775200"/>
          </a:xfrm>
        </p:spPr>
      </p:pic>
      <p:sp>
        <p:nvSpPr>
          <p:cNvPr id="4" name="Text Placeholder 3"/>
          <p:cNvSpPr>
            <a:spLocks noGrp="1"/>
          </p:cNvSpPr>
          <p:nvPr>
            <p:ph type="body" sz="half" idx="2"/>
          </p:nvPr>
        </p:nvSpPr>
        <p:spPr>
          <a:xfrm>
            <a:off x="1329904" y="966158"/>
            <a:ext cx="4906993" cy="4850442"/>
          </a:xfrm>
        </p:spPr>
        <p:txBody>
          <a:bodyPr/>
          <a:lstStyle/>
          <a:p>
            <a:pPr algn="just"/>
            <a:r>
              <a:rPr lang="en-US" dirty="0"/>
              <a:t>The </a:t>
            </a:r>
            <a:r>
              <a:rPr lang="en-US" dirty="0" err="1"/>
              <a:t>Truso</a:t>
            </a:r>
            <a:r>
              <a:rPr lang="en-US" dirty="0"/>
              <a:t> Gorge is empty of the population (there are about 17 deserted villages there). The first massive migration of </a:t>
            </a:r>
            <a:r>
              <a:rPr lang="en-US" dirty="0" err="1"/>
              <a:t>Ossetians</a:t>
            </a:r>
            <a:r>
              <a:rPr lang="en-US" dirty="0"/>
              <a:t> from the gorge started at the end of the 19th century that is registered by the Russian census. (e.g. see 1873 census (CHAG, fund: 254) on the territory of Georgia remained, though moved towards south to the lowlands; part of them returned to their historic motherland, to Ossetia (Present North Ossetia, Russian Federation). Leaving the Gorge by the population was conditioned by a number of processes: severe climate, the nonexistence of the possibility of employment and education, low level of economic and social development of the region, and subsistence production that finally made the people leave the gorge. </a:t>
            </a:r>
          </a:p>
        </p:txBody>
      </p:sp>
    </p:spTree>
    <p:extLst>
      <p:ext uri="{BB962C8B-B14F-4D97-AF65-F5344CB8AC3E}">
        <p14:creationId xmlns:p14="http://schemas.microsoft.com/office/powerpoint/2010/main" val="3069988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0995" r="20995"/>
          <a:stretch>
            <a:fillRect/>
          </a:stretch>
        </p:blipFill>
        <p:spPr>
          <a:xfrm>
            <a:off x="976313" y="1058863"/>
            <a:ext cx="4165600" cy="4775200"/>
          </a:xfrm>
        </p:spPr>
      </p:pic>
      <p:pic>
        <p:nvPicPr>
          <p:cNvPr id="5" name="Picture 4"/>
          <p:cNvPicPr>
            <a:picLocks noChangeAspect="1"/>
          </p:cNvPicPr>
          <p:nvPr/>
        </p:nvPicPr>
        <p:blipFill>
          <a:blip r:embed="rId3"/>
          <a:stretch>
            <a:fillRect/>
          </a:stretch>
        </p:blipFill>
        <p:spPr>
          <a:xfrm>
            <a:off x="0" y="0"/>
            <a:ext cx="6242845" cy="1371719"/>
          </a:xfrm>
          <a:prstGeom prst="rect">
            <a:avLst/>
          </a:prstGeom>
        </p:spPr>
      </p:pic>
      <p:sp>
        <p:nvSpPr>
          <p:cNvPr id="4" name="Text Placeholder 3"/>
          <p:cNvSpPr>
            <a:spLocks noGrp="1"/>
          </p:cNvSpPr>
          <p:nvPr>
            <p:ph type="body" sz="half" idx="2"/>
          </p:nvPr>
        </p:nvSpPr>
        <p:spPr>
          <a:xfrm>
            <a:off x="6118226" y="1912670"/>
            <a:ext cx="5027102" cy="3194168"/>
          </a:xfrm>
        </p:spPr>
        <p:txBody>
          <a:bodyPr>
            <a:normAutofit/>
          </a:bodyPr>
          <a:lstStyle/>
          <a:p>
            <a:pPr algn="just"/>
            <a:r>
              <a:rPr lang="en-US" sz="2000" dirty="0"/>
              <a:t>In the second part of the last century, </a:t>
            </a:r>
            <a:r>
              <a:rPr lang="en-US" sz="2000" dirty="0" err="1"/>
              <a:t>Ossetians</a:t>
            </a:r>
            <a:r>
              <a:rPr lang="en-US" sz="2000" dirty="0"/>
              <a:t> who migrated to North Caucasia and would visit the </a:t>
            </a:r>
            <a:r>
              <a:rPr lang="en-US" sz="2000" dirty="0" err="1"/>
              <a:t>Truso</a:t>
            </a:r>
            <a:r>
              <a:rPr lang="en-US" sz="2000" dirty="0"/>
              <a:t> Gorge, the place of their former habitat only during a certain season, namely, from spring to autumn when bringing the cattle for spending summer on postures there. Though, later, the lack of prospects in the development of sheep breeding resulted in the malfunctioning of this branch of occupation too. </a:t>
            </a:r>
          </a:p>
        </p:txBody>
      </p:sp>
    </p:spTree>
    <p:extLst>
      <p:ext uri="{BB962C8B-B14F-4D97-AF65-F5344CB8AC3E}">
        <p14:creationId xmlns:p14="http://schemas.microsoft.com/office/powerpoint/2010/main" val="2682887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72</TotalTime>
  <Words>1245</Words>
  <Application>Microsoft Office PowerPoint</Application>
  <PresentationFormat>Widescreen</PresentationFormat>
  <Paragraphs>23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PowerPoint Presentation</vt:lpstr>
      <vt:lpstr> </vt:lpstr>
      <vt:lpstr>Truso</vt:lpstr>
      <vt:lpstr>Truso</vt:lpstr>
      <vt:lpstr> Truso,  In Waiting for Happy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Truso, In Waiting for Happy People</dc:title>
  <dc:creator>user</dc:creator>
  <cp:lastModifiedBy>user</cp:lastModifiedBy>
  <cp:revision>7</cp:revision>
  <dcterms:created xsi:type="dcterms:W3CDTF">2022-03-19T18:07:35Z</dcterms:created>
  <dcterms:modified xsi:type="dcterms:W3CDTF">2022-03-19T19:19:57Z</dcterms:modified>
</cp:coreProperties>
</file>